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90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9650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960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19002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5785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39513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02832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61343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254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942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4425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7017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421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487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3971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007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0992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9AED8-CABA-47E9-A59C-A594A53CD066}" type="datetimeFigureOut">
              <a:rPr lang="en-GB" smtClean="0"/>
              <a:t>06/01/2015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CCD7A06-1DB8-44BC-81A9-A013C26EF2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7070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mojibase.com/emoji/1f388/balloon" TargetMode="External"/><Relationship Id="rId7" Type="http://schemas.openxmlformats.org/officeDocument/2006/relationships/hyperlink" Target="http://rbwhitaker.wikidot.com/2d-tutorials" TargetMode="External"/><Relationship Id="rId2" Type="http://schemas.openxmlformats.org/officeDocument/2006/relationships/hyperlink" Target="http://www.clipartlord.com/tag/darts-clip-ar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tafaband.info/" TargetMode="External"/><Relationship Id="rId5" Type="http://schemas.openxmlformats.org/officeDocument/2006/relationships/hyperlink" Target="http://soundbible.com/1522-Balloon-Popping.html" TargetMode="External"/><Relationship Id="rId4" Type="http://schemas.openxmlformats.org/officeDocument/2006/relationships/hyperlink" Target="http://www.wallpaperfinder.com/wallpaper/minimalistic-blue-cloud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Balloon Shooter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Kyriakos </a:t>
            </a:r>
            <a:r>
              <a:rPr lang="en-GB" dirty="0" err="1" smtClean="0"/>
              <a:t>Alexandrou</a:t>
            </a:r>
            <a:endParaRPr lang="en-GB" dirty="0" smtClean="0"/>
          </a:p>
          <a:p>
            <a:r>
              <a:rPr lang="en-GB" dirty="0" smtClean="0"/>
              <a:t>1127540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04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09599" y="595373"/>
            <a:ext cx="6347713" cy="1320800"/>
          </a:xfrm>
        </p:spPr>
        <p:txBody>
          <a:bodyPr/>
          <a:lstStyle/>
          <a:p>
            <a:r>
              <a:rPr lang="en-GB" dirty="0" smtClean="0"/>
              <a:t>Class Diagram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7623" y="1255773"/>
            <a:ext cx="6538028" cy="54507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11" name="Rectangle 10"/>
          <p:cNvSpPr/>
          <p:nvPr/>
        </p:nvSpPr>
        <p:spPr>
          <a:xfrm>
            <a:off x="6998222" y="54094"/>
            <a:ext cx="2030924" cy="2116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u="sng" dirty="0" smtClean="0">
                <a:solidFill>
                  <a:schemeClr val="bg1"/>
                </a:solidFill>
              </a:rPr>
              <a:t>Example</a:t>
            </a:r>
          </a:p>
          <a:p>
            <a:r>
              <a:rPr lang="en-GB" sz="1000" b="1" dirty="0" smtClean="0">
                <a:solidFill>
                  <a:srgbClr val="FFFF00"/>
                </a:solidFill>
              </a:rPr>
              <a:t>BaseGame</a:t>
            </a:r>
            <a:r>
              <a:rPr lang="en-GB" sz="1000" dirty="0" smtClean="0">
                <a:solidFill>
                  <a:srgbClr val="FFFF00"/>
                </a:solidFill>
              </a:rPr>
              <a:t> </a:t>
            </a:r>
            <a:r>
              <a:rPr lang="en-GB" sz="1000" b="1" i="1" dirty="0" smtClean="0">
                <a:solidFill>
                  <a:schemeClr val="accent5"/>
                </a:solidFill>
              </a:rPr>
              <a:t>has a</a:t>
            </a:r>
            <a:r>
              <a:rPr lang="en-GB" sz="1000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 smtClean="0"/>
              <a:t>GameMain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 smtClean="0"/>
              <a:t>HelperBackgroundTexture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 smtClean="0"/>
              <a:t>HelperMusic</a:t>
            </a:r>
          </a:p>
          <a:p>
            <a:endParaRPr lang="en-GB" sz="1000" dirty="0" smtClean="0"/>
          </a:p>
          <a:p>
            <a:r>
              <a:rPr lang="en-GB" sz="1000" b="1" dirty="0" err="1" smtClean="0">
                <a:solidFill>
                  <a:srgbClr val="FFFF00"/>
                </a:solidFill>
              </a:rPr>
              <a:t>BaseScreenMenu</a:t>
            </a:r>
            <a:r>
              <a:rPr lang="en-GB" sz="1000" b="1" dirty="0"/>
              <a:t> </a:t>
            </a:r>
            <a:r>
              <a:rPr lang="en-GB" sz="1000" b="1" i="1" dirty="0" smtClean="0">
                <a:solidFill>
                  <a:schemeClr val="accent5"/>
                </a:solidFill>
              </a:rPr>
              <a:t>extends</a:t>
            </a:r>
            <a:r>
              <a:rPr lang="en-GB" sz="1000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 smtClean="0"/>
              <a:t>BaseGame</a:t>
            </a:r>
          </a:p>
          <a:p>
            <a:r>
              <a:rPr lang="en-GB" sz="1000" dirty="0" smtClean="0"/>
              <a:t>And </a:t>
            </a:r>
            <a:r>
              <a:rPr lang="en-GB" sz="1000" b="1" i="1" dirty="0">
                <a:solidFill>
                  <a:schemeClr val="accent5"/>
                </a:solidFill>
              </a:rPr>
              <a:t>implements</a:t>
            </a:r>
            <a:r>
              <a:rPr lang="en-GB" sz="1000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 smtClean="0"/>
              <a:t>Iscreen</a:t>
            </a:r>
          </a:p>
          <a:p>
            <a:endParaRPr lang="en-GB" sz="1000" dirty="0"/>
          </a:p>
          <a:p>
            <a:r>
              <a:rPr lang="en-GB" sz="1000" b="1" dirty="0">
                <a:solidFill>
                  <a:srgbClr val="FFFF00"/>
                </a:solidFill>
              </a:rPr>
              <a:t>ScreenTitle</a:t>
            </a:r>
            <a:r>
              <a:rPr lang="en-GB" sz="1000" dirty="0" smtClean="0"/>
              <a:t> </a:t>
            </a:r>
            <a:r>
              <a:rPr lang="en-GB" sz="1000" b="1" i="1" dirty="0">
                <a:solidFill>
                  <a:schemeClr val="accent5"/>
                </a:solidFill>
              </a:rPr>
              <a:t>extends</a:t>
            </a:r>
            <a:r>
              <a:rPr lang="en-GB" sz="1000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 smtClean="0"/>
              <a:t>BaseScreenMenu</a:t>
            </a:r>
            <a:endParaRPr lang="en-US" sz="1000" b="1" dirty="0"/>
          </a:p>
        </p:txBody>
      </p:sp>
      <p:sp>
        <p:nvSpPr>
          <p:cNvPr id="21" name="Rectangle 20"/>
          <p:cNvSpPr/>
          <p:nvPr/>
        </p:nvSpPr>
        <p:spPr>
          <a:xfrm>
            <a:off x="6990671" y="2298892"/>
            <a:ext cx="2030924" cy="44866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u="sng" dirty="0" smtClean="0">
                <a:solidFill>
                  <a:schemeClr val="bg1"/>
                </a:solidFill>
              </a:rPr>
              <a:t>Classes Description</a:t>
            </a:r>
            <a:endParaRPr lang="en-GB" sz="1000" b="1" u="sng" dirty="0">
              <a:solidFill>
                <a:schemeClr val="bg1"/>
              </a:solidFill>
            </a:endParaRPr>
          </a:p>
          <a:p>
            <a:r>
              <a:rPr lang="en-GB" sz="1000" b="1" dirty="0" smtClean="0">
                <a:solidFill>
                  <a:schemeClr val="accent3"/>
                </a:solidFill>
              </a:rPr>
              <a:t>GameMain</a:t>
            </a:r>
            <a:r>
              <a:rPr lang="en-GB" sz="1000" dirty="0" smtClean="0">
                <a:solidFill>
                  <a:schemeClr val="accent3"/>
                </a:solidFill>
              </a:rPr>
              <a:t>:</a:t>
            </a:r>
            <a:r>
              <a:rPr lang="en-GB" sz="1000" dirty="0" smtClean="0"/>
              <a:t> </a:t>
            </a:r>
            <a:r>
              <a:rPr lang="en-GB" sz="1000" dirty="0"/>
              <a:t>initialises the content pipeline, graphics, </a:t>
            </a:r>
            <a:r>
              <a:rPr lang="en-GB" sz="1000" dirty="0" smtClean="0"/>
              <a:t>FPS.</a:t>
            </a:r>
            <a:endParaRPr lang="en-GB" sz="1000" dirty="0"/>
          </a:p>
          <a:p>
            <a:r>
              <a:rPr lang="en-GB" sz="1000" b="1" dirty="0" smtClean="0">
                <a:solidFill>
                  <a:schemeClr val="accent3"/>
                </a:solidFill>
              </a:rPr>
              <a:t>[A] BaseGame: </a:t>
            </a:r>
            <a:r>
              <a:rPr lang="en-GB" sz="1000" dirty="0" smtClean="0"/>
              <a:t>Has all the basic functions and helper classes that classes inherit.</a:t>
            </a:r>
          </a:p>
          <a:p>
            <a:r>
              <a:rPr lang="en-GB" sz="1000" b="1" dirty="0" smtClean="0">
                <a:solidFill>
                  <a:schemeClr val="accent3"/>
                </a:solidFill>
              </a:rPr>
              <a:t>[A] BaseScreenMenu</a:t>
            </a:r>
            <a:r>
              <a:rPr lang="en-GB" sz="1000" b="1" dirty="0">
                <a:solidFill>
                  <a:schemeClr val="accent3"/>
                </a:solidFill>
              </a:rPr>
              <a:t>: </a:t>
            </a:r>
            <a:r>
              <a:rPr lang="en-GB" sz="1000" dirty="0" smtClean="0"/>
              <a:t>Common logic for menu screens.</a:t>
            </a:r>
          </a:p>
          <a:p>
            <a:r>
              <a:rPr lang="en-GB" sz="1000" b="1" dirty="0" smtClean="0">
                <a:solidFill>
                  <a:schemeClr val="accent3"/>
                </a:solidFill>
              </a:rPr>
              <a:t>[I] Iscreen: </a:t>
            </a:r>
            <a:r>
              <a:rPr lang="en-GB" sz="1000" dirty="0"/>
              <a:t>Screen</a:t>
            </a:r>
            <a:r>
              <a:rPr lang="en-GB" sz="1000" b="1" dirty="0" smtClean="0">
                <a:solidFill>
                  <a:schemeClr val="accent3"/>
                </a:solidFill>
              </a:rPr>
              <a:t> </a:t>
            </a:r>
            <a:r>
              <a:rPr lang="en-GB" sz="1000" dirty="0" err="1" smtClean="0"/>
              <a:t>callback’s</a:t>
            </a:r>
            <a:r>
              <a:rPr lang="en-GB" sz="1000" dirty="0" smtClean="0"/>
              <a:t> </a:t>
            </a:r>
            <a:r>
              <a:rPr lang="en-GB" sz="1000" dirty="0"/>
              <a:t>for update and draw </a:t>
            </a:r>
            <a:r>
              <a:rPr lang="en-GB" sz="1000" dirty="0" smtClean="0"/>
              <a:t>methods.</a:t>
            </a:r>
            <a:endParaRPr lang="en-GB" sz="1000" dirty="0"/>
          </a:p>
          <a:p>
            <a:r>
              <a:rPr lang="en-GB" sz="1000" b="1" dirty="0">
                <a:solidFill>
                  <a:schemeClr val="accent3"/>
                </a:solidFill>
              </a:rPr>
              <a:t>ScreenTitle</a:t>
            </a:r>
            <a:r>
              <a:rPr lang="en-GB" sz="1000" b="1" dirty="0" smtClean="0">
                <a:solidFill>
                  <a:schemeClr val="accent3"/>
                </a:solidFill>
              </a:rPr>
              <a:t>: </a:t>
            </a:r>
            <a:r>
              <a:rPr lang="en-GB" sz="1000" dirty="0"/>
              <a:t>The main </a:t>
            </a:r>
            <a:r>
              <a:rPr lang="en-GB" sz="1000" dirty="0" smtClean="0"/>
              <a:t>menu screen.</a:t>
            </a:r>
            <a:endParaRPr lang="en-GB" sz="1000" dirty="0"/>
          </a:p>
          <a:p>
            <a:r>
              <a:rPr lang="en-GB" sz="1000" b="1" dirty="0" err="1">
                <a:solidFill>
                  <a:schemeClr val="accent3"/>
                </a:solidFill>
              </a:rPr>
              <a:t>ScreenPlay</a:t>
            </a:r>
            <a:r>
              <a:rPr lang="en-GB" sz="1000" b="1" dirty="0">
                <a:solidFill>
                  <a:schemeClr val="accent3"/>
                </a:solidFill>
              </a:rPr>
              <a:t>:</a:t>
            </a:r>
            <a:r>
              <a:rPr lang="en-GB" sz="1000" b="1" dirty="0">
                <a:solidFill>
                  <a:schemeClr val="bg1"/>
                </a:solidFill>
              </a:rPr>
              <a:t> </a:t>
            </a:r>
            <a:r>
              <a:rPr lang="en-GB" sz="1000" dirty="0"/>
              <a:t>The main game </a:t>
            </a:r>
            <a:r>
              <a:rPr lang="en-GB" sz="1000" dirty="0" smtClean="0"/>
              <a:t>screen.</a:t>
            </a:r>
            <a:endParaRPr lang="en-GB" sz="1000" b="1" dirty="0" smtClean="0">
              <a:solidFill>
                <a:schemeClr val="accent3"/>
              </a:solidFill>
            </a:endParaRPr>
          </a:p>
          <a:p>
            <a:r>
              <a:rPr lang="en-GB" sz="1000" b="1" dirty="0" err="1" smtClean="0">
                <a:solidFill>
                  <a:schemeClr val="accent3"/>
                </a:solidFill>
              </a:rPr>
              <a:t>ScreenPause</a:t>
            </a:r>
            <a:r>
              <a:rPr lang="en-GB" sz="1000" b="1" dirty="0" smtClean="0">
                <a:solidFill>
                  <a:schemeClr val="accent3"/>
                </a:solidFill>
              </a:rPr>
              <a:t>: </a:t>
            </a:r>
            <a:r>
              <a:rPr lang="en-GB" sz="1000" dirty="0"/>
              <a:t>The pause </a:t>
            </a:r>
            <a:endParaRPr lang="en-GB" sz="1000" dirty="0" smtClean="0"/>
          </a:p>
          <a:p>
            <a:r>
              <a:rPr lang="en-GB" sz="1000" dirty="0" smtClean="0"/>
              <a:t>screen.</a:t>
            </a:r>
            <a:endParaRPr lang="en-GB" sz="1000" dirty="0"/>
          </a:p>
          <a:p>
            <a:r>
              <a:rPr lang="en-GB" sz="1000" b="1" dirty="0" err="1" smtClean="0">
                <a:solidFill>
                  <a:schemeClr val="accent3"/>
                </a:solidFill>
              </a:rPr>
              <a:t>HelperScreen</a:t>
            </a:r>
            <a:r>
              <a:rPr lang="en-GB" sz="1000" b="1" dirty="0">
                <a:solidFill>
                  <a:schemeClr val="accent3"/>
                </a:solidFill>
              </a:rPr>
              <a:t>:</a:t>
            </a:r>
            <a:r>
              <a:rPr lang="en-GB" sz="1000" dirty="0" smtClean="0"/>
              <a:t> Holding and changing between screens.</a:t>
            </a:r>
          </a:p>
          <a:p>
            <a:r>
              <a:rPr lang="en-GB" sz="1000" b="1" dirty="0">
                <a:solidFill>
                  <a:schemeClr val="accent3"/>
                </a:solidFill>
              </a:rPr>
              <a:t>HelperBackgroundTexture: </a:t>
            </a:r>
            <a:r>
              <a:rPr lang="en-GB" sz="1000" dirty="0" smtClean="0"/>
              <a:t>Encapsulates background texture logic.</a:t>
            </a:r>
          </a:p>
          <a:p>
            <a:r>
              <a:rPr lang="en-GB" sz="1000" b="1" dirty="0">
                <a:solidFill>
                  <a:schemeClr val="accent3"/>
                </a:solidFill>
              </a:rPr>
              <a:t>HelperMusic: </a:t>
            </a:r>
            <a:r>
              <a:rPr lang="en-GB" sz="1000" dirty="0" smtClean="0"/>
              <a:t>Encapsulates music logic.</a:t>
            </a:r>
          </a:p>
          <a:p>
            <a:r>
              <a:rPr lang="en-GB" sz="1000" b="1" dirty="0" err="1">
                <a:solidFill>
                  <a:schemeClr val="accent3"/>
                </a:solidFill>
              </a:rPr>
              <a:t>HelperAnimateSprite</a:t>
            </a:r>
            <a:r>
              <a:rPr lang="en-GB" sz="1000" b="1" dirty="0">
                <a:solidFill>
                  <a:schemeClr val="accent3"/>
                </a:solidFill>
              </a:rPr>
              <a:t>:  </a:t>
            </a:r>
            <a:r>
              <a:rPr lang="en-GB" sz="1000" dirty="0"/>
              <a:t>Encapsulates animation logic</a:t>
            </a:r>
          </a:p>
          <a:p>
            <a:r>
              <a:rPr lang="en-GB" sz="1000" b="1" dirty="0">
                <a:solidFill>
                  <a:schemeClr val="accent3"/>
                </a:solidFill>
              </a:rPr>
              <a:t>Balloon: </a:t>
            </a:r>
            <a:r>
              <a:rPr lang="en-GB" sz="1000" dirty="0"/>
              <a:t>A</a:t>
            </a:r>
            <a:r>
              <a:rPr lang="en-GB" sz="1000" dirty="0" smtClean="0"/>
              <a:t>nimated </a:t>
            </a:r>
            <a:r>
              <a:rPr lang="en-GB" sz="1000" dirty="0"/>
              <a:t>moving balloon that carries </a:t>
            </a:r>
            <a:r>
              <a:rPr lang="en-GB" sz="1000" dirty="0" smtClean="0"/>
              <a:t>points.</a:t>
            </a:r>
            <a:endParaRPr lang="en-GB" sz="1000" dirty="0"/>
          </a:p>
          <a:p>
            <a:r>
              <a:rPr lang="en-GB" sz="1000" b="1" dirty="0">
                <a:solidFill>
                  <a:schemeClr val="accent3"/>
                </a:solidFill>
              </a:rPr>
              <a:t>Dart: </a:t>
            </a:r>
            <a:r>
              <a:rPr lang="en-GB" sz="1000" dirty="0" smtClean="0"/>
              <a:t>Animated thrown dart when mouse button is clicked.</a:t>
            </a:r>
            <a:endParaRPr lang="en-GB" sz="1000" dirty="0"/>
          </a:p>
        </p:txBody>
      </p:sp>
      <p:sp>
        <p:nvSpPr>
          <p:cNvPr id="3" name="TextBox 2"/>
          <p:cNvSpPr txBox="1"/>
          <p:nvPr/>
        </p:nvSpPr>
        <p:spPr>
          <a:xfrm>
            <a:off x="3297288" y="2661566"/>
            <a:ext cx="138390" cy="24622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 smtClean="0"/>
              <a:t>A</a:t>
            </a:r>
            <a:endParaRPr lang="en-GB" sz="1000" dirty="0"/>
          </a:p>
        </p:txBody>
      </p:sp>
      <p:sp>
        <p:nvSpPr>
          <p:cNvPr id="22" name="TextBox 21"/>
          <p:cNvSpPr txBox="1"/>
          <p:nvPr/>
        </p:nvSpPr>
        <p:spPr>
          <a:xfrm>
            <a:off x="1403648" y="2661566"/>
            <a:ext cx="138390" cy="24622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 smtClean="0"/>
              <a:t>A</a:t>
            </a:r>
            <a:endParaRPr lang="en-GB" sz="1000" dirty="0"/>
          </a:p>
        </p:txBody>
      </p:sp>
      <p:sp>
        <p:nvSpPr>
          <p:cNvPr id="24" name="TextBox 23"/>
          <p:cNvSpPr txBox="1"/>
          <p:nvPr/>
        </p:nvSpPr>
        <p:spPr>
          <a:xfrm>
            <a:off x="3927431" y="5810421"/>
            <a:ext cx="138390" cy="24622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 smtClean="0"/>
              <a:t>A</a:t>
            </a:r>
            <a:endParaRPr lang="en-GB" sz="10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4239211" y="5936880"/>
            <a:ext cx="792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40605" y="5752214"/>
            <a:ext cx="1632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Abstract Class</a:t>
            </a:r>
            <a:endParaRPr lang="en-GB" dirty="0"/>
          </a:p>
        </p:txBody>
      </p:sp>
      <p:sp>
        <p:nvSpPr>
          <p:cNvPr id="25" name="TextBox 24"/>
          <p:cNvSpPr txBox="1"/>
          <p:nvPr/>
        </p:nvSpPr>
        <p:spPr>
          <a:xfrm>
            <a:off x="3927431" y="6176880"/>
            <a:ext cx="138390" cy="24622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I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4239211" y="6303339"/>
            <a:ext cx="792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040605" y="6118673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Interface</a:t>
            </a:r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5014766" y="2661565"/>
            <a:ext cx="138390" cy="24622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 smtClean="0"/>
              <a:t>I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981308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595373"/>
            <a:ext cx="6347713" cy="1320800"/>
          </a:xfrm>
        </p:spPr>
        <p:txBody>
          <a:bodyPr/>
          <a:lstStyle/>
          <a:p>
            <a:r>
              <a:rPr lang="en-GB" dirty="0" smtClean="0"/>
              <a:t>Snippet of Code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68231" y="400968"/>
            <a:ext cx="3599160" cy="21262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6661968" y="240463"/>
            <a:ext cx="216024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dirty="0" err="1" smtClean="0">
                <a:solidFill>
                  <a:srgbClr val="FFFF00"/>
                </a:solidFill>
              </a:rPr>
              <a:t>BaseScreenMenu.cs</a:t>
            </a:r>
            <a:endParaRPr lang="en-GB" sz="1000" b="1" dirty="0" smtClean="0">
              <a:solidFill>
                <a:srgbClr val="FFFF00"/>
              </a:solidFill>
            </a:endParaRPr>
          </a:p>
          <a:p>
            <a:pPr algn="ctr"/>
            <a:r>
              <a:rPr lang="en-GB" sz="1000" dirty="0" smtClean="0"/>
              <a:t>A base class for creating menu screens.</a:t>
            </a:r>
            <a:endParaRPr lang="en-US" sz="10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34308" y="3516165"/>
            <a:ext cx="3867006" cy="32972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9" name="Rectangle 8"/>
          <p:cNvSpPr/>
          <p:nvPr/>
        </p:nvSpPr>
        <p:spPr>
          <a:xfrm>
            <a:off x="6661968" y="3156125"/>
            <a:ext cx="2438901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dirty="0" err="1" smtClean="0">
                <a:solidFill>
                  <a:srgbClr val="FFFF00"/>
                </a:solidFill>
              </a:rPr>
              <a:t>ScreenPlay.cs</a:t>
            </a:r>
            <a:endParaRPr lang="en-GB" sz="1000" b="1" dirty="0" smtClean="0">
              <a:solidFill>
                <a:srgbClr val="FFFF00"/>
              </a:solidFill>
            </a:endParaRPr>
          </a:p>
          <a:p>
            <a:pPr algn="ctr"/>
            <a:r>
              <a:rPr lang="en-GB" sz="1000" dirty="0" smtClean="0"/>
              <a:t>The main game update and draw methods where everything is working together to make the game playable</a:t>
            </a: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4376" y="2323250"/>
            <a:ext cx="3659079" cy="44901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13" name="Rectangle 12"/>
          <p:cNvSpPr/>
          <p:nvPr/>
        </p:nvSpPr>
        <p:spPr>
          <a:xfrm>
            <a:off x="230853" y="1609610"/>
            <a:ext cx="2555776" cy="6120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dirty="0" err="1" smtClean="0">
                <a:solidFill>
                  <a:srgbClr val="FFFF00"/>
                </a:solidFill>
              </a:rPr>
              <a:t>HelperBackgroundTexture.cs</a:t>
            </a:r>
            <a:endParaRPr lang="en-GB" sz="1000" b="1" dirty="0" smtClean="0">
              <a:solidFill>
                <a:srgbClr val="FFFF00"/>
              </a:solidFill>
            </a:endParaRPr>
          </a:p>
          <a:p>
            <a:pPr algn="ctr"/>
            <a:r>
              <a:rPr lang="en-GB" sz="1000" dirty="0" smtClean="0"/>
              <a:t>A base class for creating background textures. Based on the given parameters it can be a moving or a still background</a:t>
            </a:r>
          </a:p>
        </p:txBody>
      </p:sp>
    </p:spTree>
    <p:extLst>
      <p:ext uri="{BB962C8B-B14F-4D97-AF65-F5344CB8AC3E}">
        <p14:creationId xmlns:p14="http://schemas.microsoft.com/office/powerpoint/2010/main" val="141872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599" y="1388990"/>
            <a:ext cx="4032448" cy="525864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5076056" y="1930400"/>
            <a:ext cx="2828397" cy="25922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b="1" u="sng" dirty="0" smtClean="0"/>
              <a:t>Play Screen Collision Method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 smtClean="0"/>
              <a:t>Destroy the dart if it’s not visible in the screen</a:t>
            </a:r>
          </a:p>
          <a:p>
            <a:endParaRPr lang="en-US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 smtClean="0"/>
              <a:t>Dart collision with balloon upper body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 smtClean="0"/>
              <a:t>Destroy dart and balloon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 smtClean="0"/>
              <a:t>Increment current equation result number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 smtClean="0"/>
              <a:t>Play balloon pop sound</a:t>
            </a:r>
          </a:p>
          <a:p>
            <a:pPr lvl="1"/>
            <a:endParaRPr lang="en-US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 smtClean="0"/>
              <a:t>Dart collision with balloon lower body (rope)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 smtClean="0"/>
              <a:t>Destroy dart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 smtClean="0"/>
              <a:t>Change balloon state (go up)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 smtClean="0"/>
              <a:t>Play rope swing sound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Snippet of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35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Business and </a:t>
            </a:r>
            <a:r>
              <a:rPr lang="en-US" dirty="0" smtClean="0"/>
              <a:t>Expanding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dirty="0" smtClean="0"/>
              <a:t>Expanding the game:</a:t>
            </a:r>
          </a:p>
          <a:p>
            <a:pPr>
              <a:buNone/>
            </a:pPr>
            <a:r>
              <a:rPr lang="en-GB" dirty="0" smtClean="0"/>
              <a:t>	- As </a:t>
            </a:r>
            <a:r>
              <a:rPr lang="en-GB" dirty="0"/>
              <a:t>a shooting game that doesn’t have a visible player </a:t>
            </a:r>
            <a:r>
              <a:rPr lang="en-GB" dirty="0" smtClean="0"/>
              <a:t>object, it would make an excellent game for PC (mouse) and smartphone/tablet (Touch).</a:t>
            </a:r>
          </a:p>
          <a:p>
            <a:pPr>
              <a:buNone/>
            </a:pPr>
            <a:endParaRPr lang="en-GB" dirty="0" smtClean="0"/>
          </a:p>
          <a:p>
            <a:r>
              <a:rPr lang="en-GB" dirty="0" err="1" smtClean="0"/>
              <a:t>Gameplay</a:t>
            </a:r>
            <a:r>
              <a:rPr lang="en-GB" dirty="0" smtClean="0"/>
              <a:t>:</a:t>
            </a:r>
          </a:p>
          <a:p>
            <a:pPr>
              <a:buNone/>
            </a:pPr>
            <a:r>
              <a:rPr lang="en-GB" dirty="0" smtClean="0"/>
              <a:t>	- Variety of enemies with different skill (more speed, more movement).</a:t>
            </a:r>
          </a:p>
          <a:p>
            <a:pPr>
              <a:buNone/>
            </a:pPr>
            <a:r>
              <a:rPr lang="en-GB" dirty="0" smtClean="0"/>
              <a:t>	- More </a:t>
            </a:r>
            <a:r>
              <a:rPr lang="en-GB" dirty="0"/>
              <a:t>weapons (</a:t>
            </a:r>
            <a:r>
              <a:rPr lang="en-GB" dirty="0" smtClean="0"/>
              <a:t>arrows, javelin) and powers (touch two fingers on the smartphone screen to fire multiple darts).</a:t>
            </a:r>
          </a:p>
          <a:p>
            <a:pPr>
              <a:buNone/>
            </a:pPr>
            <a:r>
              <a:rPr lang="en-GB" dirty="0" smtClean="0"/>
              <a:t>	- Play modes and difficulties (Arcade, time attack, survival).</a:t>
            </a:r>
          </a:p>
          <a:p>
            <a:pPr>
              <a:buNone/>
            </a:pPr>
            <a:r>
              <a:rPr lang="en-GB" dirty="0" smtClean="0"/>
              <a:t>	- Resources (HP</a:t>
            </a:r>
            <a:r>
              <a:rPr lang="en-GB" dirty="0"/>
              <a:t>, </a:t>
            </a:r>
            <a:r>
              <a:rPr lang="en-GB" dirty="0" smtClean="0"/>
              <a:t>XP, lives</a:t>
            </a:r>
            <a:r>
              <a:rPr lang="en-GB" dirty="0"/>
              <a:t>, </a:t>
            </a:r>
            <a:r>
              <a:rPr lang="en-GB" dirty="0" smtClean="0"/>
              <a:t>levels).</a:t>
            </a:r>
          </a:p>
          <a:p>
            <a:pPr>
              <a:buNone/>
            </a:pPr>
            <a:r>
              <a:rPr lang="en-GB" dirty="0" smtClean="0"/>
              <a:t>	- Variety of stages to choose from (moon, field, beach)</a:t>
            </a:r>
          </a:p>
          <a:p>
            <a:pPr>
              <a:buNone/>
            </a:pPr>
            <a:r>
              <a:rPr lang="en-GB" dirty="0" smtClean="0"/>
              <a:t>	</a:t>
            </a:r>
          </a:p>
          <a:p>
            <a:r>
              <a:rPr lang="en-GB" dirty="0" smtClean="0"/>
              <a:t>Business:</a:t>
            </a:r>
          </a:p>
          <a:p>
            <a:pPr>
              <a:buNone/>
            </a:pPr>
            <a:r>
              <a:rPr lang="en-GB" dirty="0" smtClean="0"/>
              <a:t>	- Parents and schools</a:t>
            </a:r>
          </a:p>
          <a:p>
            <a:pPr>
              <a:buNone/>
            </a:pPr>
            <a:r>
              <a:rPr lang="en-GB" dirty="0" smtClean="0"/>
              <a:t>	- Use a crowdfunding platform</a:t>
            </a:r>
          </a:p>
        </p:txBody>
      </p:sp>
    </p:spTree>
    <p:extLst>
      <p:ext uri="{BB962C8B-B14F-4D97-AF65-F5344CB8AC3E}">
        <p14:creationId xmlns:p14="http://schemas.microsoft.com/office/powerpoint/2010/main" val="20698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1200" dirty="0" smtClean="0"/>
              <a:t>Textures</a:t>
            </a:r>
          </a:p>
          <a:p>
            <a:pPr lvl="1"/>
            <a:r>
              <a:rPr lang="en-GB" sz="1200" dirty="0">
                <a:solidFill>
                  <a:schemeClr val="tx1"/>
                </a:solidFill>
                <a:hlinkClick r:id="rId2"/>
              </a:rPr>
              <a:t>http://www.clipartlord.com/tag/darts-clip-art/</a:t>
            </a:r>
            <a:r>
              <a:rPr lang="en-GB" sz="1200" dirty="0">
                <a:solidFill>
                  <a:schemeClr val="tx1"/>
                </a:solidFill>
              </a:rPr>
              <a:t> [Accessed December </a:t>
            </a:r>
            <a:r>
              <a:rPr lang="en-GB" sz="1200" dirty="0" smtClean="0">
                <a:solidFill>
                  <a:schemeClr val="tx1"/>
                </a:solidFill>
              </a:rPr>
              <a:t>2</a:t>
            </a:r>
            <a:r>
              <a:rPr lang="en-GB" sz="1200" baseline="30000" dirty="0" smtClean="0">
                <a:solidFill>
                  <a:schemeClr val="tx1"/>
                </a:solidFill>
              </a:rPr>
              <a:t>nd</a:t>
            </a:r>
            <a:r>
              <a:rPr lang="en-GB" sz="1200" dirty="0" smtClean="0">
                <a:solidFill>
                  <a:schemeClr val="tx1"/>
                </a:solidFill>
              </a:rPr>
              <a:t> 2014</a:t>
            </a:r>
            <a:r>
              <a:rPr lang="en-GB" sz="1200" dirty="0">
                <a:solidFill>
                  <a:schemeClr val="tx1"/>
                </a:solidFill>
              </a:rPr>
              <a:t>]</a:t>
            </a:r>
          </a:p>
          <a:p>
            <a:pPr lvl="1"/>
            <a:r>
              <a:rPr lang="en-GB" sz="1200" dirty="0">
                <a:solidFill>
                  <a:schemeClr val="tx1"/>
                </a:solidFill>
                <a:hlinkClick r:id="rId3"/>
              </a:rPr>
              <a:t>http://</a:t>
            </a:r>
            <a:r>
              <a:rPr lang="en-GB" sz="1200" dirty="0" smtClean="0">
                <a:solidFill>
                  <a:schemeClr val="tx1"/>
                </a:solidFill>
                <a:hlinkClick r:id="rId3"/>
              </a:rPr>
              <a:t>www.emojibase.com/emoji/1f388/balloon</a:t>
            </a:r>
            <a:r>
              <a:rPr lang="en-GB" sz="1200" dirty="0" smtClean="0">
                <a:solidFill>
                  <a:schemeClr val="tx1"/>
                </a:solidFill>
              </a:rPr>
              <a:t> [</a:t>
            </a:r>
            <a:r>
              <a:rPr lang="en-GB" sz="1200" dirty="0">
                <a:solidFill>
                  <a:schemeClr val="tx1"/>
                </a:solidFill>
              </a:rPr>
              <a:t>Accessed December 2</a:t>
            </a:r>
            <a:r>
              <a:rPr lang="en-GB" sz="1200" baseline="30000" dirty="0">
                <a:solidFill>
                  <a:schemeClr val="tx1"/>
                </a:solidFill>
              </a:rPr>
              <a:t>nd</a:t>
            </a:r>
            <a:r>
              <a:rPr lang="en-GB" sz="1200" dirty="0">
                <a:solidFill>
                  <a:schemeClr val="tx1"/>
                </a:solidFill>
              </a:rPr>
              <a:t> 2014</a:t>
            </a:r>
            <a:r>
              <a:rPr lang="en-GB" sz="1200" dirty="0" smtClean="0">
                <a:solidFill>
                  <a:schemeClr val="tx1"/>
                </a:solidFill>
              </a:rPr>
              <a:t>]</a:t>
            </a:r>
            <a:endParaRPr lang="en-GB" sz="1200" dirty="0">
              <a:solidFill>
                <a:schemeClr val="tx1"/>
              </a:solidFill>
            </a:endParaRPr>
          </a:p>
          <a:p>
            <a:pPr lvl="1"/>
            <a:r>
              <a:rPr lang="en-GB" sz="1200" dirty="0">
                <a:solidFill>
                  <a:schemeClr val="tx1"/>
                </a:solidFill>
                <a:hlinkClick r:id="rId4"/>
              </a:rPr>
              <a:t>http://</a:t>
            </a:r>
            <a:r>
              <a:rPr lang="en-GB" sz="1200" dirty="0" smtClean="0">
                <a:solidFill>
                  <a:schemeClr val="tx1"/>
                </a:solidFill>
                <a:hlinkClick r:id="rId4"/>
              </a:rPr>
              <a:t>www.wallpaperfinder.com/wallpaper/minimalistic-blue-clouds</a:t>
            </a:r>
            <a:r>
              <a:rPr lang="en-GB" sz="1200" dirty="0" smtClean="0">
                <a:solidFill>
                  <a:schemeClr val="tx1"/>
                </a:solidFill>
              </a:rPr>
              <a:t> </a:t>
            </a:r>
            <a:r>
              <a:rPr lang="en-GB" sz="1200" dirty="0">
                <a:solidFill>
                  <a:schemeClr val="tx1"/>
                </a:solidFill>
              </a:rPr>
              <a:t>[Accessed December 2</a:t>
            </a:r>
            <a:r>
              <a:rPr lang="en-GB" sz="1200" baseline="30000" dirty="0">
                <a:solidFill>
                  <a:schemeClr val="tx1"/>
                </a:solidFill>
              </a:rPr>
              <a:t>nd</a:t>
            </a:r>
            <a:r>
              <a:rPr lang="en-GB" sz="1200" dirty="0">
                <a:solidFill>
                  <a:schemeClr val="tx1"/>
                </a:solidFill>
              </a:rPr>
              <a:t> 2014</a:t>
            </a:r>
            <a:r>
              <a:rPr lang="en-GB" sz="1200" dirty="0" smtClean="0">
                <a:solidFill>
                  <a:schemeClr val="tx1"/>
                </a:solidFill>
              </a:rPr>
              <a:t>]</a:t>
            </a:r>
            <a:endParaRPr lang="en-GB" sz="1200" dirty="0">
              <a:solidFill>
                <a:schemeClr val="tx1"/>
              </a:solidFill>
            </a:endParaRPr>
          </a:p>
          <a:p>
            <a:r>
              <a:rPr lang="en-GB" sz="1200" dirty="0" smtClean="0"/>
              <a:t>Sounds and Music</a:t>
            </a:r>
          </a:p>
          <a:p>
            <a:pPr lvl="1"/>
            <a:r>
              <a:rPr lang="en-GB" sz="1200" dirty="0">
                <a:solidFill>
                  <a:schemeClr val="tx1"/>
                </a:solidFill>
                <a:hlinkClick r:id="rId5"/>
              </a:rPr>
              <a:t>http://</a:t>
            </a:r>
            <a:r>
              <a:rPr lang="en-GB" sz="1200" dirty="0" smtClean="0">
                <a:solidFill>
                  <a:schemeClr val="tx1"/>
                </a:solidFill>
                <a:hlinkClick r:id="rId5"/>
              </a:rPr>
              <a:t>soundbible.com/1522-Balloon-Popping.html</a:t>
            </a:r>
            <a:r>
              <a:rPr lang="en-GB" sz="1200" dirty="0" smtClean="0">
                <a:solidFill>
                  <a:schemeClr val="tx1"/>
                </a:solidFill>
              </a:rPr>
              <a:t> </a:t>
            </a:r>
            <a:r>
              <a:rPr lang="en-GB" sz="1200" dirty="0">
                <a:solidFill>
                  <a:schemeClr val="tx1"/>
                </a:solidFill>
              </a:rPr>
              <a:t>[Accessed December 2</a:t>
            </a:r>
            <a:r>
              <a:rPr lang="en-GB" sz="1200" baseline="30000" dirty="0">
                <a:solidFill>
                  <a:schemeClr val="tx1"/>
                </a:solidFill>
              </a:rPr>
              <a:t>nd</a:t>
            </a:r>
            <a:r>
              <a:rPr lang="en-GB" sz="1200" dirty="0">
                <a:solidFill>
                  <a:schemeClr val="tx1"/>
                </a:solidFill>
              </a:rPr>
              <a:t> 2014</a:t>
            </a:r>
            <a:r>
              <a:rPr lang="en-GB" sz="1200" dirty="0" smtClean="0">
                <a:solidFill>
                  <a:schemeClr val="tx1"/>
                </a:solidFill>
              </a:rPr>
              <a:t>]</a:t>
            </a:r>
          </a:p>
          <a:p>
            <a:pPr lvl="1"/>
            <a:r>
              <a:rPr lang="en-GB" sz="1200" dirty="0" smtClean="0">
                <a:solidFill>
                  <a:schemeClr val="tx1"/>
                </a:solidFill>
                <a:hlinkClick r:id="rId6"/>
              </a:rPr>
              <a:t>http://www.stafaband.info/</a:t>
            </a:r>
            <a:r>
              <a:rPr lang="en-GB" sz="1200" dirty="0" smtClean="0">
                <a:solidFill>
                  <a:schemeClr val="tx1"/>
                </a:solidFill>
              </a:rPr>
              <a:t> [Accessed December 18</a:t>
            </a:r>
            <a:r>
              <a:rPr lang="en-GB" sz="1200" baseline="30000" dirty="0" smtClean="0">
                <a:solidFill>
                  <a:schemeClr val="tx1"/>
                </a:solidFill>
              </a:rPr>
              <a:t>th</a:t>
            </a:r>
            <a:r>
              <a:rPr lang="en-GB" sz="1200" dirty="0" smtClean="0">
                <a:solidFill>
                  <a:schemeClr val="tx1"/>
                </a:solidFill>
              </a:rPr>
              <a:t>  2014]</a:t>
            </a:r>
          </a:p>
          <a:p>
            <a:r>
              <a:rPr lang="en-GB" sz="1200" dirty="0" smtClean="0"/>
              <a:t>XNA/</a:t>
            </a:r>
            <a:r>
              <a:rPr lang="en-GB" sz="1200" dirty="0" err="1" smtClean="0"/>
              <a:t>Monogame</a:t>
            </a:r>
            <a:r>
              <a:rPr lang="en-GB" sz="1200" dirty="0" smtClean="0"/>
              <a:t> Tutorials: </a:t>
            </a:r>
          </a:p>
          <a:p>
            <a:pPr lvl="1"/>
            <a:r>
              <a:rPr lang="en-GB" sz="1200" dirty="0" smtClean="0">
                <a:solidFill>
                  <a:schemeClr val="tx1"/>
                </a:solidFill>
              </a:rPr>
              <a:t>Digital Media &amp; Games Lectures (</a:t>
            </a:r>
            <a:r>
              <a:rPr lang="en-GB" sz="1200" dirty="0" err="1" smtClean="0">
                <a:solidFill>
                  <a:schemeClr val="tx1"/>
                </a:solidFill>
              </a:rPr>
              <a:t>Alessio</a:t>
            </a:r>
            <a:r>
              <a:rPr lang="en-GB" sz="1200" dirty="0" smtClean="0">
                <a:solidFill>
                  <a:schemeClr val="tx1"/>
                </a:solidFill>
              </a:rPr>
              <a:t> </a:t>
            </a:r>
            <a:r>
              <a:rPr lang="en-GB" sz="1200" dirty="0" err="1" smtClean="0">
                <a:solidFill>
                  <a:schemeClr val="tx1"/>
                </a:solidFill>
              </a:rPr>
              <a:t>Malizia</a:t>
            </a:r>
            <a:r>
              <a:rPr lang="en-GB" sz="1200" dirty="0" smtClean="0">
                <a:solidFill>
                  <a:schemeClr val="tx1"/>
                </a:solidFill>
              </a:rPr>
              <a:t>)</a:t>
            </a:r>
          </a:p>
          <a:p>
            <a:pPr lvl="1"/>
            <a:r>
              <a:rPr lang="en-GB" sz="1200" dirty="0" smtClean="0">
                <a:solidFill>
                  <a:schemeClr val="tx1"/>
                </a:solidFill>
              </a:rPr>
              <a:t>Digital Media &amp; Games Lab sheets (Michael Scott)</a:t>
            </a:r>
            <a:endParaRPr lang="en-GB" sz="1200" dirty="0">
              <a:solidFill>
                <a:schemeClr val="tx1"/>
              </a:solidFill>
            </a:endParaRPr>
          </a:p>
          <a:p>
            <a:pPr lvl="1"/>
            <a:r>
              <a:rPr lang="en-GB" sz="1200" dirty="0" smtClean="0">
                <a:hlinkClick r:id="rId7"/>
              </a:rPr>
              <a:t>http://rbwhitaker.wikidot.com/2d-tutorials</a:t>
            </a:r>
            <a:r>
              <a:rPr lang="en-GB" sz="1200" dirty="0" smtClean="0"/>
              <a:t> </a:t>
            </a:r>
          </a:p>
          <a:p>
            <a:pPr>
              <a:buNone/>
            </a:pPr>
            <a:endParaRPr lang="en-GB" sz="1200" dirty="0" smtClean="0"/>
          </a:p>
          <a:p>
            <a:pPr>
              <a:buNone/>
            </a:pPr>
            <a:endParaRPr lang="en-GB" sz="1600" dirty="0" smtClean="0"/>
          </a:p>
          <a:p>
            <a:endParaRPr lang="en-GB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GB" sz="2000" dirty="0" smtClean="0"/>
          </a:p>
        </p:txBody>
      </p:sp>
    </p:spTree>
    <p:extLst>
      <p:ext uri="{BB962C8B-B14F-4D97-AF65-F5344CB8AC3E}">
        <p14:creationId xmlns:p14="http://schemas.microsoft.com/office/powerpoint/2010/main" val="172887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The project’s aim was to develop an educational game that target maths skills for primary school pupils </a:t>
            </a:r>
            <a:r>
              <a:rPr lang="en-GB" dirty="0"/>
              <a:t>(up to year 6 – age 10-11</a:t>
            </a:r>
            <a:r>
              <a:rPr lang="en-GB" dirty="0" smtClean="0"/>
              <a:t>).</a:t>
            </a:r>
          </a:p>
          <a:p>
            <a:r>
              <a:rPr lang="en-GB" dirty="0" smtClean="0"/>
              <a:t>Kids get bored easily and have low attention span.</a:t>
            </a:r>
          </a:p>
          <a:p>
            <a:r>
              <a:rPr lang="en-GB" dirty="0"/>
              <a:t>Kids prefer interaction in a more fun and entertained way, rather than plain reading.</a:t>
            </a:r>
            <a:endParaRPr lang="en-GB" dirty="0" smtClean="0"/>
          </a:p>
          <a:p>
            <a:r>
              <a:rPr lang="en-GB" smtClean="0"/>
              <a:t>Therefore </a:t>
            </a:r>
            <a:r>
              <a:rPr lang="en-GB" dirty="0" smtClean="0"/>
              <a:t>a combination of a game and education </a:t>
            </a:r>
            <a:r>
              <a:rPr lang="en-GB" smtClean="0"/>
              <a:t>in maths </a:t>
            </a:r>
            <a:r>
              <a:rPr lang="en-GB" dirty="0" smtClean="0"/>
              <a:t>is a good idea.</a:t>
            </a:r>
          </a:p>
        </p:txBody>
      </p:sp>
    </p:spTree>
    <p:extLst>
      <p:ext uri="{BB962C8B-B14F-4D97-AF65-F5344CB8AC3E}">
        <p14:creationId xmlns:p14="http://schemas.microsoft.com/office/powerpoint/2010/main" val="87386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Executive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 smtClean="0"/>
              <a:t>Interaction pattern: Single Player </a:t>
            </a:r>
            <a:r>
              <a:rPr lang="en-GB" dirty="0" err="1" smtClean="0"/>
              <a:t>vs</a:t>
            </a:r>
            <a:r>
              <a:rPr lang="en-GB" dirty="0" smtClean="0"/>
              <a:t> game</a:t>
            </a:r>
          </a:p>
          <a:p>
            <a:r>
              <a:rPr lang="en-GB" dirty="0" smtClean="0"/>
              <a:t>Genre: Shooting game</a:t>
            </a:r>
          </a:p>
          <a:p>
            <a:r>
              <a:rPr lang="en-GB" dirty="0" smtClean="0"/>
              <a:t>The player must shoot the correct balloons that form the result of the current displayed equation.</a:t>
            </a:r>
          </a:p>
          <a:p>
            <a:r>
              <a:rPr lang="en-GB" dirty="0" smtClean="0"/>
              <a:t>When the correct balloons are destroyed a new equation becomes visible.</a:t>
            </a:r>
          </a:p>
          <a:p>
            <a:r>
              <a:rPr lang="en-GB" dirty="0" smtClean="0"/>
              <a:t>Platform(s</a:t>
            </a:r>
            <a:r>
              <a:rPr lang="en-GB" dirty="0"/>
              <a:t>): </a:t>
            </a:r>
            <a:r>
              <a:rPr lang="en-GB" dirty="0" smtClean="0"/>
              <a:t>Currently the game is only playable on PC’s using the mouse for interaction. However, as </a:t>
            </a:r>
            <a:r>
              <a:rPr lang="en-GB" dirty="0"/>
              <a:t>a shooting game that doesn’t have a visible player object, it would make an excellent game for </a:t>
            </a:r>
            <a:r>
              <a:rPr lang="en-GB" dirty="0" smtClean="0"/>
              <a:t>smartphones/tablets </a:t>
            </a:r>
            <a:r>
              <a:rPr lang="en-GB" dirty="0"/>
              <a:t>(Touch</a:t>
            </a:r>
            <a:r>
              <a:rPr lang="en-GB" dirty="0" smtClean="0"/>
              <a:t>).</a:t>
            </a:r>
          </a:p>
          <a:p>
            <a:r>
              <a:rPr lang="en-GB" dirty="0" smtClean="0"/>
              <a:t>Selling Point</a:t>
            </a:r>
          </a:p>
          <a:p>
            <a:pPr lvl="1"/>
            <a:r>
              <a:rPr lang="en-GB" dirty="0" smtClean="0"/>
              <a:t>Interaction</a:t>
            </a:r>
          </a:p>
          <a:p>
            <a:pPr lvl="1"/>
            <a:r>
              <a:rPr lang="en-GB" dirty="0" smtClean="0"/>
              <a:t>Learning in a fun way</a:t>
            </a:r>
          </a:p>
          <a:p>
            <a:pPr lvl="1"/>
            <a:r>
              <a:rPr lang="en-GB" dirty="0" smtClean="0"/>
              <a:t>Competition between kids (high score)</a:t>
            </a:r>
          </a:p>
          <a:p>
            <a:r>
              <a:rPr lang="en-GB" dirty="0" smtClean="0"/>
              <a:t>Target Market</a:t>
            </a:r>
            <a:r>
              <a:rPr lang="en-GB" dirty="0"/>
              <a:t>: </a:t>
            </a:r>
            <a:r>
              <a:rPr lang="en-GB" dirty="0" smtClean="0"/>
              <a:t>Primary </a:t>
            </a:r>
            <a:r>
              <a:rPr lang="en-GB" dirty="0"/>
              <a:t>school pupils (up to year 6 – age 10-11</a:t>
            </a:r>
            <a:r>
              <a:rPr lang="en-GB" dirty="0" smtClean="0"/>
              <a:t>).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96649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Resources Used</a:t>
            </a:r>
            <a:endParaRPr lang="en-GB" dirty="0"/>
          </a:p>
        </p:txBody>
      </p:sp>
      <p:pic>
        <p:nvPicPr>
          <p:cNvPr id="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599" y="2566974"/>
            <a:ext cx="4095328" cy="2576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2201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Debugging</a:t>
            </a:r>
            <a:endParaRPr lang="en-GB" dirty="0"/>
          </a:p>
        </p:txBody>
      </p:sp>
      <p:pic>
        <p:nvPicPr>
          <p:cNvPr id="4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2805584"/>
            <a:ext cx="4095328" cy="2734381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5004048" y="2805584"/>
            <a:ext cx="2160240" cy="725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 smtClean="0"/>
              <a:t>Created rectangles for the upper and lower body of the balloon to make sure collisions where correct</a:t>
            </a:r>
          </a:p>
        </p:txBody>
      </p:sp>
    </p:spTree>
    <p:extLst>
      <p:ext uri="{BB962C8B-B14F-4D97-AF65-F5344CB8AC3E}">
        <p14:creationId xmlns:p14="http://schemas.microsoft.com/office/powerpoint/2010/main" val="342589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ScreenShots</a:t>
            </a:r>
            <a:endParaRPr lang="en-US" dirty="0"/>
          </a:p>
        </p:txBody>
      </p:sp>
      <p:pic>
        <p:nvPicPr>
          <p:cNvPr id="7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2805584"/>
            <a:ext cx="4095329" cy="2734381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>
            <a:off x="1615108" y="1484784"/>
            <a:ext cx="1368152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Menu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609269" y="1484784"/>
            <a:ext cx="2596853" cy="6462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Menu on option mouse over</a:t>
            </a:r>
          </a:p>
        </p:txBody>
      </p:sp>
      <p:pic>
        <p:nvPicPr>
          <p:cNvPr id="1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60032" y="2805583"/>
            <a:ext cx="4095328" cy="27343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13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ScreenShots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004373" y="1484784"/>
            <a:ext cx="1806645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Pause screen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mtClean="0"/>
              <a:t>ScreenShots</a:t>
            </a:r>
            <a:endParaRPr lang="en-US" dirty="0"/>
          </a:p>
        </p:txBody>
      </p:sp>
      <p:pic>
        <p:nvPicPr>
          <p:cNvPr id="17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2805584"/>
            <a:ext cx="4095328" cy="2734381"/>
          </a:xfrm>
          <a:prstGeom prst="rect">
            <a:avLst/>
          </a:prstGeom>
          <a:noFill/>
        </p:spPr>
      </p:pic>
      <p:sp>
        <p:nvSpPr>
          <p:cNvPr id="18" name="Rectangle 17"/>
          <p:cNvSpPr/>
          <p:nvPr/>
        </p:nvSpPr>
        <p:spPr>
          <a:xfrm>
            <a:off x="1615108" y="1484784"/>
            <a:ext cx="1368152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Gameplay</a:t>
            </a:r>
            <a:endParaRPr lang="en-GB" dirty="0" smtClean="0">
              <a:solidFill>
                <a:schemeClr val="bg1"/>
              </a:solidFill>
            </a:endParaRPr>
          </a:p>
        </p:txBody>
      </p:sp>
      <p:pic>
        <p:nvPicPr>
          <p:cNvPr id="2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60032" y="2805583"/>
            <a:ext cx="4095328" cy="27343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85152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Educational Aspect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752" y="1527048"/>
            <a:ext cx="4774304" cy="4926288"/>
          </a:xfrm>
        </p:spPr>
        <p:txBody>
          <a:bodyPr/>
          <a:lstStyle/>
          <a:p>
            <a:r>
              <a:rPr lang="en-GB" dirty="0" smtClean="0"/>
              <a:t>Testing their math skills as well as getting feedback when someone is weak at specific math skills (sum, minus etc.)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19865" y="2847848"/>
            <a:ext cx="4637447" cy="309634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15584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Video Demo</a:t>
            </a:r>
            <a:endParaRPr lang="en-GB" dirty="0"/>
          </a:p>
        </p:txBody>
      </p:sp>
      <p:pic>
        <p:nvPicPr>
          <p:cNvPr id="7" name="Balloon Math Shoo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3600" y="2160588"/>
            <a:ext cx="5840413" cy="3881437"/>
          </a:xfrm>
        </p:spPr>
      </p:pic>
    </p:spTree>
    <p:extLst>
      <p:ext uri="{BB962C8B-B14F-4D97-AF65-F5344CB8AC3E}">
        <p14:creationId xmlns:p14="http://schemas.microsoft.com/office/powerpoint/2010/main" val="3733129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24</TotalTime>
  <Words>590</Words>
  <Application>Microsoft Office PowerPoint</Application>
  <PresentationFormat>On-screen Show (4:3)</PresentationFormat>
  <Paragraphs>118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Balloon Shooter</vt:lpstr>
      <vt:lpstr>Introduction</vt:lpstr>
      <vt:lpstr>Executive Summary</vt:lpstr>
      <vt:lpstr>Resources Used</vt:lpstr>
      <vt:lpstr>Debugging</vt:lpstr>
      <vt:lpstr>ScreenShots</vt:lpstr>
      <vt:lpstr>ScreenShots</vt:lpstr>
      <vt:lpstr>Educational Aspect</vt:lpstr>
      <vt:lpstr>Video Demo</vt:lpstr>
      <vt:lpstr>Class Diagram</vt:lpstr>
      <vt:lpstr>Snippet of Code</vt:lpstr>
      <vt:lpstr>Snippet of Code</vt:lpstr>
      <vt:lpstr>Business and Expanding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Balloon Shooter</dc:title>
  <dc:creator>Kyriakos</dc:creator>
  <cp:lastModifiedBy>Kyriakos</cp:lastModifiedBy>
  <cp:revision>14</cp:revision>
  <dcterms:created xsi:type="dcterms:W3CDTF">2014-12-20T09:47:11Z</dcterms:created>
  <dcterms:modified xsi:type="dcterms:W3CDTF">2015-01-06T19:34:51Z</dcterms:modified>
</cp:coreProperties>
</file>

<file path=docProps/thumbnail.jpeg>
</file>